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65" r:id="rId3"/>
    <p:sldId id="287" r:id="rId4"/>
    <p:sldId id="280" r:id="rId5"/>
    <p:sldId id="281" r:id="rId6"/>
    <p:sldId id="279" r:id="rId7"/>
    <p:sldId id="274" r:id="rId8"/>
    <p:sldId id="275" r:id="rId9"/>
    <p:sldId id="276" r:id="rId10"/>
    <p:sldId id="277" r:id="rId11"/>
    <p:sldId id="278" r:id="rId12"/>
    <p:sldId id="268" r:id="rId13"/>
    <p:sldId id="269" r:id="rId14"/>
    <p:sldId id="289" r:id="rId15"/>
    <p:sldId id="290" r:id="rId16"/>
    <p:sldId id="29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6E984E-2D96-4FAD-BF59-7A3236B43231}" v="12" dt="2019-09-08T02:25:01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160" d="100"/>
          <a:sy n="160" d="100"/>
        </p:scale>
        <p:origin x="10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ebrack-Smith, Lori" userId="ddd8d681-1336-4bf7-9cf5-dc0515e7b822" providerId="ADAL" clId="{2F6E984E-2D96-4FAD-BF59-7A3236B43231}"/>
    <pc:docChg chg="addSld modSld sldOrd">
      <pc:chgData name="Zebrack-Smith, Lori" userId="ddd8d681-1336-4bf7-9cf5-dc0515e7b822" providerId="ADAL" clId="{2F6E984E-2D96-4FAD-BF59-7A3236B43231}" dt="2019-09-08T02:47:31.248" v="269" actId="20577"/>
      <pc:docMkLst>
        <pc:docMk/>
      </pc:docMkLst>
      <pc:sldChg chg="ord">
        <pc:chgData name="Zebrack-Smith, Lori" userId="ddd8d681-1336-4bf7-9cf5-dc0515e7b822" providerId="ADAL" clId="{2F6E984E-2D96-4FAD-BF59-7A3236B43231}" dt="2019-09-08T02:23:30.320" v="4"/>
        <pc:sldMkLst>
          <pc:docMk/>
          <pc:sldMk cId="899510647" sldId="258"/>
        </pc:sldMkLst>
      </pc:sldChg>
      <pc:sldChg chg="ord">
        <pc:chgData name="Zebrack-Smith, Lori" userId="ddd8d681-1336-4bf7-9cf5-dc0515e7b822" providerId="ADAL" clId="{2F6E984E-2D96-4FAD-BF59-7A3236B43231}" dt="2019-09-08T02:23:33.874" v="5"/>
        <pc:sldMkLst>
          <pc:docMk/>
          <pc:sldMk cId="1918330593" sldId="260"/>
        </pc:sldMkLst>
      </pc:sldChg>
      <pc:sldChg chg="ord">
        <pc:chgData name="Zebrack-Smith, Lori" userId="ddd8d681-1336-4bf7-9cf5-dc0515e7b822" providerId="ADAL" clId="{2F6E984E-2D96-4FAD-BF59-7A3236B43231}" dt="2019-09-08T02:23:45.286" v="6"/>
        <pc:sldMkLst>
          <pc:docMk/>
          <pc:sldMk cId="3966615860" sldId="261"/>
        </pc:sldMkLst>
      </pc:sldChg>
      <pc:sldChg chg="modSp">
        <pc:chgData name="Zebrack-Smith, Lori" userId="ddd8d681-1336-4bf7-9cf5-dc0515e7b822" providerId="ADAL" clId="{2F6E984E-2D96-4FAD-BF59-7A3236B43231}" dt="2019-09-08T02:47:31.248" v="269" actId="20577"/>
        <pc:sldMkLst>
          <pc:docMk/>
          <pc:sldMk cId="1510482219" sldId="263"/>
        </pc:sldMkLst>
        <pc:spChg chg="mod">
          <ac:chgData name="Zebrack-Smith, Lori" userId="ddd8d681-1336-4bf7-9cf5-dc0515e7b822" providerId="ADAL" clId="{2F6E984E-2D96-4FAD-BF59-7A3236B43231}" dt="2019-09-08T02:47:31.248" v="269" actId="20577"/>
          <ac:spMkLst>
            <pc:docMk/>
            <pc:sldMk cId="1510482219" sldId="263"/>
            <ac:spMk id="2" creationId="{0D2ED934-49C0-4367-AF6E-9CF1896BA104}"/>
          </ac:spMkLst>
        </pc:spChg>
      </pc:sldChg>
      <pc:sldChg chg="ord">
        <pc:chgData name="Zebrack-Smith, Lori" userId="ddd8d681-1336-4bf7-9cf5-dc0515e7b822" providerId="ADAL" clId="{2F6E984E-2D96-4FAD-BF59-7A3236B43231}" dt="2019-09-08T02:24:10.424" v="7"/>
        <pc:sldMkLst>
          <pc:docMk/>
          <pc:sldMk cId="881513092" sldId="265"/>
        </pc:sldMkLst>
      </pc:sldChg>
      <pc:sldChg chg="add ord">
        <pc:chgData name="Zebrack-Smith, Lori" userId="ddd8d681-1336-4bf7-9cf5-dc0515e7b822" providerId="ADAL" clId="{2F6E984E-2D96-4FAD-BF59-7A3236B43231}" dt="2019-09-08T02:24:48.976" v="8"/>
        <pc:sldMkLst>
          <pc:docMk/>
          <pc:sldMk cId="653194711" sldId="268"/>
        </pc:sldMkLst>
      </pc:sldChg>
      <pc:sldChg chg="add ord">
        <pc:chgData name="Zebrack-Smith, Lori" userId="ddd8d681-1336-4bf7-9cf5-dc0515e7b822" providerId="ADAL" clId="{2F6E984E-2D96-4FAD-BF59-7A3236B43231}" dt="2019-09-08T02:24:52.701" v="9"/>
        <pc:sldMkLst>
          <pc:docMk/>
          <pc:sldMk cId="2276750040" sldId="269"/>
        </pc:sldMkLst>
      </pc:sldChg>
      <pc:sldChg chg="add ord">
        <pc:chgData name="Zebrack-Smith, Lori" userId="ddd8d681-1336-4bf7-9cf5-dc0515e7b822" providerId="ADAL" clId="{2F6E984E-2D96-4FAD-BF59-7A3236B43231}" dt="2019-09-08T02:24:58.853" v="10"/>
        <pc:sldMkLst>
          <pc:docMk/>
          <pc:sldMk cId="4008887355" sldId="270"/>
        </pc:sldMkLst>
      </pc:sldChg>
      <pc:sldChg chg="add ord">
        <pc:chgData name="Zebrack-Smith, Lori" userId="ddd8d681-1336-4bf7-9cf5-dc0515e7b822" providerId="ADAL" clId="{2F6E984E-2D96-4FAD-BF59-7A3236B43231}" dt="2019-09-08T02:25:01.319" v="11"/>
        <pc:sldMkLst>
          <pc:docMk/>
          <pc:sldMk cId="3599321425" sldId="27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9/12/2020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15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1.xml"/><Relationship Id="rId6" Type="http://schemas.openxmlformats.org/officeDocument/2006/relationships/image" Target="../media/image12.png"/><Relationship Id="rId5" Type="http://schemas.openxmlformats.org/officeDocument/2006/relationships/image" Target="../media/image17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2.xml"/><Relationship Id="rId6" Type="http://schemas.openxmlformats.org/officeDocument/2006/relationships/image" Target="../media/image200.png"/><Relationship Id="rId5" Type="http://schemas.openxmlformats.org/officeDocument/2006/relationships/image" Target="../media/image19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0.png"/><Relationship Id="rId13" Type="http://schemas.openxmlformats.org/officeDocument/2006/relationships/image" Target="../media/image29.png"/><Relationship Id="rId7" Type="http://schemas.openxmlformats.org/officeDocument/2006/relationships/image" Target="../media/image230.png"/><Relationship Id="rId12" Type="http://schemas.openxmlformats.org/officeDocument/2006/relationships/image" Target="../media/image28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.xml"/><Relationship Id="rId6" Type="http://schemas.openxmlformats.org/officeDocument/2006/relationships/image" Target="../media/image220.png"/><Relationship Id="rId11" Type="http://schemas.openxmlformats.org/officeDocument/2006/relationships/image" Target="../media/image270.png"/><Relationship Id="rId5" Type="http://schemas.openxmlformats.org/officeDocument/2006/relationships/image" Target="../media/image210.png"/><Relationship Id="rId10" Type="http://schemas.openxmlformats.org/officeDocument/2006/relationships/image" Target="../media/image260.png"/><Relationship Id="rId9" Type="http://schemas.openxmlformats.org/officeDocument/2006/relationships/image" Target="../media/image25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7" Type="http://schemas.openxmlformats.org/officeDocument/2006/relationships/image" Target="../media/image6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image" Target="../media/image50.png"/><Relationship Id="rId5" Type="http://schemas.openxmlformats.org/officeDocument/2006/relationships/image" Target="../media/image40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6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8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Relationship Id="rId6" Type="http://schemas.openxmlformats.org/officeDocument/2006/relationships/image" Target="../media/image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B71D1-EAA5-41B5-BA11-AC6C06CA6E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Modeling with linear Functions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B76C6-CCF6-4223-8C23-BDBE3EB3D06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L1.3b</a:t>
            </a:r>
          </a:p>
        </p:txBody>
      </p:sp>
    </p:spTree>
    <p:extLst>
      <p:ext uri="{BB962C8B-B14F-4D97-AF65-F5344CB8AC3E}">
        <p14:creationId xmlns:p14="http://schemas.microsoft.com/office/powerpoint/2010/main" val="1533861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2C4480-5E05-4A18-A3DA-1759579F8C1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0" y="1178971"/>
                <a:ext cx="10058400" cy="5373303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sz="2000" b="1" dirty="0"/>
                  <a:t>Given slope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000" b="1" dirty="0"/>
                  <a:t> and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  <a:r>
                  <a:rPr lang="en-US" sz="2000" b="1" dirty="0"/>
                  <a:t>-intercept </a:t>
                </a:r>
                <a:r>
                  <a:rPr lang="en-US" sz="24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endParaRPr lang="en-US" sz="2000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lvl="1"/>
                <a:r>
                  <a:rPr lang="en-US" sz="2000" i="1" dirty="0"/>
                  <a:t>use slope-intercept form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US" sz="2800" dirty="0"/>
              </a:p>
              <a:p>
                <a:pPr lvl="1"/>
                <a:endParaRPr lang="en-US" sz="2800" dirty="0"/>
              </a:p>
              <a:p>
                <a:r>
                  <a:rPr lang="en-US" sz="2000" b="1" dirty="0"/>
                  <a:t>Given slope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000" b="1" dirty="0"/>
                  <a:t> and a point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</a:t>
                </a:r>
                <a:r>
                  <a:rPr lang="en-US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y</a:t>
                </a:r>
                <a:r>
                  <a:rPr lang="en-US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b="1" dirty="0"/>
                  <a:t> </a:t>
                </a:r>
              </a:p>
              <a:p>
                <a:pPr lvl="1"/>
                <a:r>
                  <a:rPr lang="en-US" sz="2000" dirty="0"/>
                  <a:t>use point-slope form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  <a:p>
                <a:pPr lvl="1"/>
                <a:r>
                  <a:rPr lang="en-US" sz="1800" dirty="0"/>
                  <a:t>Then solve for y and put into slope-intercept form</a:t>
                </a:r>
              </a:p>
              <a:p>
                <a:pPr lvl="1"/>
                <a:endParaRPr lang="en-US" sz="1800" dirty="0"/>
              </a:p>
              <a:p>
                <a:r>
                  <a:rPr lang="en-US" sz="2000" b="1" dirty="0"/>
                  <a:t>Given points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</a:t>
                </a:r>
                <a:r>
                  <a:rPr lang="en-US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y</a:t>
                </a:r>
                <a:r>
                  <a:rPr lang="en-US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000" b="1" dirty="0"/>
                  <a:t> and 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(x</a:t>
                </a:r>
                <a:r>
                  <a:rPr lang="en-US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y</a:t>
                </a:r>
                <a:r>
                  <a:rPr lang="en-US" sz="2000" b="1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000" b="1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000" dirty="0"/>
                  <a:t> </a:t>
                </a:r>
              </a:p>
              <a:p>
                <a:pPr lvl="1"/>
                <a:r>
                  <a:rPr lang="en-US" sz="2000" dirty="0"/>
                  <a:t>First use the slope formula to find m</a:t>
                </a:r>
              </a:p>
              <a:p>
                <a:pPr lvl="1"/>
                <a:r>
                  <a:rPr lang="en-US" sz="2000" dirty="0"/>
                  <a:t>Then either:</a:t>
                </a:r>
              </a:p>
              <a:p>
                <a:pPr lvl="2"/>
                <a:r>
                  <a:rPr lang="en-US" sz="1800" dirty="0"/>
                  <a:t>use the point-slope form with either point</a:t>
                </a:r>
              </a:p>
              <a:p>
                <a:pPr lvl="2"/>
                <a:r>
                  <a:rPr lang="en-US" sz="1800" dirty="0"/>
                  <a:t>or plug one of the points and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1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800" dirty="0"/>
                  <a:t>into the slope-intercept form to solve for </a:t>
                </a:r>
                <a:r>
                  <a:rPr lang="en-US" sz="20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en-US" sz="1800" dirty="0"/>
                  <a:t> and then use the slope-intercept form.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42C4480-5E05-4A18-A3DA-1759579F8C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178971"/>
                <a:ext cx="10058400" cy="5373303"/>
              </a:xfrm>
              <a:blipFill>
                <a:blip r:embed="rId5"/>
                <a:stretch>
                  <a:fillRect l="-545" t="-1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3FE90C74-1D45-4683-8EDC-D7C38FB97F08}"/>
              </a:ext>
            </a:extLst>
          </p:cNvPr>
          <p:cNvSpPr txBox="1"/>
          <p:nvPr/>
        </p:nvSpPr>
        <p:spPr>
          <a:xfrm>
            <a:off x="840508" y="512618"/>
            <a:ext cx="106402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How to write the equation for a line when given different information: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643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9806E-BEB9-4539-99EC-3480A5835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799" y="637674"/>
            <a:ext cx="10700327" cy="5397366"/>
          </a:xfrm>
        </p:spPr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b="1" dirty="0"/>
              <a:t>Do the Section 1.3 Monitoring Progress 1 (Writing Linear Equations in the Big Ideas online textbook.  It will be in the Dynamic Classroom.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One the one page there are multiple questions … answer them all!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Use the provided keypad to enter your answer </a:t>
            </a:r>
            <a:r>
              <a:rPr lang="en-US" b="1" dirty="0"/>
              <a:t>ESPECIALLY</a:t>
            </a:r>
            <a:r>
              <a:rPr lang="en-US" dirty="0"/>
              <a:t> for equations/expressions.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At the bottom are three buttons: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Lightbulb: show answer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Checkbox: check answer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Question mark: get help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BIM can be stupid sometimes: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For the slope when you write the equation it is expecting (but not telling you) it wants decimal format.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The slope is -3/10 … if you enter it as a fraction (even though it is correct and a better format) it will say WRONG!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On tests I will be hand checking answers and will tell you which format I want the answer in.</a:t>
            </a:r>
          </a:p>
          <a:p>
            <a:pPr lvl="2">
              <a:spcAft>
                <a:spcPts val="1200"/>
              </a:spcAft>
            </a:pPr>
            <a:r>
              <a:rPr lang="en-US" dirty="0"/>
              <a:t>Be patient, you will get this.</a:t>
            </a:r>
          </a:p>
          <a:p>
            <a:endParaRPr 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685A647-E0A7-416F-ABFB-5224476975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2880" y="2447622"/>
            <a:ext cx="1378021" cy="5588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0715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76575" y="172272"/>
            <a:ext cx="891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Two prom venues charge a rental fee plus a fee per student. The table shows the total costs for different numbers of students at Lakeside Inn. The total cost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y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(in dollars) for </a:t>
            </a:r>
            <a:r>
              <a:rPr lang="en-US" sz="2000" i="1" dirty="0">
                <a:latin typeface="Arial" pitchFamily="34" charset="0"/>
                <a:cs typeface="Arial" pitchFamily="34" charset="0"/>
              </a:rPr>
              <a:t>x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students at Sunview Resort is represented by the equation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76575" y="1630770"/>
            <a:ext cx="87419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Which venue charges less per student? How many students must attend for the total costs to be the same?</a:t>
            </a:r>
          </a:p>
        </p:txBody>
      </p:sp>
      <p:graphicFrame>
        <p:nvGraphicFramePr>
          <p:cNvPr id="69" name="Table 68"/>
          <p:cNvGraphicFramePr>
            <a:graphicFrameLocks noGrp="1"/>
          </p:cNvGraphicFramePr>
          <p:nvPr/>
        </p:nvGraphicFramePr>
        <p:xfrm>
          <a:off x="200835" y="267522"/>
          <a:ext cx="307574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Lakeside Inn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students,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B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cost,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$1500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$1800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$2100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$2400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$2700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783919" y="1218131"/>
                <a:ext cx="192024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600.</a:t>
                </a:r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919" y="1218131"/>
                <a:ext cx="1920240" cy="365760"/>
              </a:xfrm>
              <a:prstGeom prst="rect">
                <a:avLst/>
              </a:prstGeom>
              <a:blipFill>
                <a:blip r:embed="rId5"/>
                <a:stretch>
                  <a:fillRect l="-3492" t="-8333" r="-635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TextBox 7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76575" y="2788309"/>
            <a:ext cx="89349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Understand the Problem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279770" y="3188419"/>
            <a:ext cx="893503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Make a Plan </a:t>
            </a:r>
          </a:p>
          <a:p>
            <a:pPr marL="914400" lvl="1" indent="-457200"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Compare slopes to determine which venue charges less per student.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Will need to calculate slope for Lakeside Inn…</a:t>
            </a:r>
          </a:p>
          <a:p>
            <a:pPr marL="1371600" lvl="2" indent="-457200">
              <a:buFont typeface="+mj-lt"/>
              <a:buAutoNum type="alphaLcParenR"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arenR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Variable y represents total cost.  To tell when the costs will be the same, set the equations equal to each other and solve.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Will need an equation that models the total cost at Lakeside Inn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Set the Lakeside equation equal to the Sunview one</a:t>
            </a:r>
          </a:p>
          <a:p>
            <a:pPr marL="1371600" lvl="2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You will have only x’s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Solving this will find the x (# students) that makes them equal</a:t>
            </a:r>
          </a:p>
        </p:txBody>
      </p:sp>
      <p:pic>
        <p:nvPicPr>
          <p:cNvPr id="1033" name="Picture 9" descr="D:\meenu\batch4\algebra\01\Ch 01\HSAlg2_t_0103_007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910" y="3429000"/>
            <a:ext cx="2383323" cy="3401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888979F-92FA-487B-814D-C572F680D1C2}"/>
              </a:ext>
            </a:extLst>
          </p:cNvPr>
          <p:cNvSpPr txBox="1"/>
          <p:nvPr/>
        </p:nvSpPr>
        <p:spPr>
          <a:xfrm>
            <a:off x="3276575" y="2373801"/>
            <a:ext cx="15322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SOLUTION</a:t>
            </a:r>
          </a:p>
        </p:txBody>
      </p:sp>
      <p:sp>
        <p:nvSpPr>
          <p:cNvPr id="2" name="Rectangle 1"/>
          <p:cNvSpPr/>
          <p:nvPr/>
        </p:nvSpPr>
        <p:spPr>
          <a:xfrm>
            <a:off x="5790910" y="-744437"/>
            <a:ext cx="5556648" cy="37037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397332" y="-355761"/>
            <a:ext cx="7189695" cy="4033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BFCB33A-01D7-4758-94E9-58A8CD342812}"/>
              </a:ext>
            </a:extLst>
          </p:cNvPr>
          <p:cNvSpPr/>
          <p:nvPr/>
        </p:nvSpPr>
        <p:spPr>
          <a:xfrm>
            <a:off x="3307976" y="166839"/>
            <a:ext cx="8821271" cy="36207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013AAEA-5018-4DD0-B340-4591EAC4AB71}"/>
              </a:ext>
            </a:extLst>
          </p:cNvPr>
          <p:cNvSpPr/>
          <p:nvPr/>
        </p:nvSpPr>
        <p:spPr>
          <a:xfrm>
            <a:off x="3307975" y="497562"/>
            <a:ext cx="7239001" cy="362079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66FE5C7-4ED7-45CD-9BB8-8F30BE46AC62}"/>
              </a:ext>
            </a:extLst>
          </p:cNvPr>
          <p:cNvSpPr/>
          <p:nvPr/>
        </p:nvSpPr>
        <p:spPr>
          <a:xfrm>
            <a:off x="200835" y="172272"/>
            <a:ext cx="3075740" cy="3209638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041781D-DD96-4425-AF77-B170C364EE01}"/>
              </a:ext>
            </a:extLst>
          </p:cNvPr>
          <p:cNvSpPr/>
          <p:nvPr/>
        </p:nvSpPr>
        <p:spPr>
          <a:xfrm>
            <a:off x="3307975" y="851048"/>
            <a:ext cx="8821271" cy="362079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DCC46F8-6333-4359-8045-0E05E9F06FA7}"/>
              </a:ext>
            </a:extLst>
          </p:cNvPr>
          <p:cNvSpPr/>
          <p:nvPr/>
        </p:nvSpPr>
        <p:spPr>
          <a:xfrm>
            <a:off x="3307975" y="1217007"/>
            <a:ext cx="2335307" cy="362079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42E21D8-D2D4-45ED-8A8C-829CF9CCD6D8}"/>
              </a:ext>
            </a:extLst>
          </p:cNvPr>
          <p:cNvSpPr/>
          <p:nvPr/>
        </p:nvSpPr>
        <p:spPr>
          <a:xfrm>
            <a:off x="10546976" y="525345"/>
            <a:ext cx="1582270" cy="320700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F45157A-FC6C-4321-A04C-6A2554EC4F61}"/>
              </a:ext>
            </a:extLst>
          </p:cNvPr>
          <p:cNvSpPr/>
          <p:nvPr/>
        </p:nvSpPr>
        <p:spPr>
          <a:xfrm>
            <a:off x="3307974" y="1654670"/>
            <a:ext cx="4515226" cy="362079"/>
          </a:xfrm>
          <a:prstGeom prst="rect">
            <a:avLst/>
          </a:prstGeom>
          <a:solidFill>
            <a:srgbClr val="FF0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64EFEC0-A461-4B73-BF9A-35C30862459D}"/>
              </a:ext>
            </a:extLst>
          </p:cNvPr>
          <p:cNvSpPr/>
          <p:nvPr/>
        </p:nvSpPr>
        <p:spPr>
          <a:xfrm>
            <a:off x="7854599" y="1654670"/>
            <a:ext cx="4195321" cy="362079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41F2B47-7072-4399-8240-4FAD25B96560}"/>
              </a:ext>
            </a:extLst>
          </p:cNvPr>
          <p:cNvSpPr/>
          <p:nvPr/>
        </p:nvSpPr>
        <p:spPr>
          <a:xfrm>
            <a:off x="3307975" y="2016749"/>
            <a:ext cx="3693190" cy="362079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7C16E0-2F2B-4FA7-9EC6-39EA6FD49511}"/>
              </a:ext>
            </a:extLst>
          </p:cNvPr>
          <p:cNvSpPr txBox="1"/>
          <p:nvPr/>
        </p:nvSpPr>
        <p:spPr>
          <a:xfrm>
            <a:off x="5704159" y="1225964"/>
            <a:ext cx="5813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Slope is cost per student, y-intercept is base cost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3617E4A5-0A29-4BFA-BD7E-72FE2974D8CC}"/>
              </a:ext>
            </a:extLst>
          </p:cNvPr>
          <p:cNvSpPr/>
          <p:nvPr/>
        </p:nvSpPr>
        <p:spPr>
          <a:xfrm>
            <a:off x="5643282" y="1217007"/>
            <a:ext cx="5583518" cy="362079"/>
          </a:xfrm>
          <a:prstGeom prst="rect">
            <a:avLst/>
          </a:prstGeom>
          <a:solidFill>
            <a:srgbClr val="92D050">
              <a:alpha val="50000"/>
            </a:srgb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9994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11" grpId="0"/>
      <p:bldP spid="4" grpId="0" animBg="1"/>
      <p:bldP spid="17" grpId="0" animBg="1"/>
      <p:bldP spid="18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7" grpId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>
            <a:extLst>
              <a:ext uri="{FF2B5EF4-FFF2-40B4-BE49-F238E27FC236}">
                <a16:creationId xmlns:a16="http://schemas.microsoft.com/office/drawing/2014/main" id="{9055713D-E6C6-4C99-8AD8-9AEB9D77BE01}"/>
              </a:ext>
            </a:extLst>
          </p:cNvPr>
          <p:cNvSpPr txBox="1"/>
          <p:nvPr/>
        </p:nvSpPr>
        <p:spPr>
          <a:xfrm>
            <a:off x="3045666" y="907131"/>
            <a:ext cx="558109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Compare slopes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.  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1st find the Lakeside slope using any two points from the table.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3278CD9-7376-4498-A93B-44FC312DB75B}"/>
                  </a:ext>
                </a:extLst>
              </p:cNvPr>
              <p:cNvSpPr txBox="1"/>
              <p:nvPr/>
            </p:nvSpPr>
            <p:spPr>
              <a:xfrm>
                <a:off x="4191589" y="3659216"/>
                <a:ext cx="4870060" cy="6037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m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aseline="-25000">
                            <a:latin typeface="Arial" pitchFamily="34" charset="0"/>
                            <a:cs typeface="Arial" pitchFamily="34" charset="0"/>
                          </a:rPr>
                          <m:t>2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i="1">
                            <a:latin typeface="Arial" pitchFamily="34" charset="0"/>
                            <a:cs typeface="Arial" pitchFamily="34" charset="0"/>
                          </a:rPr>
                          <m:t>y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2 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dirty="0" smtClean="0">
                            <a:solidFill>
                              <a:schemeClr val="dk1"/>
                            </a:solidFill>
                            <a:latin typeface="Arial" pitchFamily="34" charset="0"/>
                            <a:cs typeface="Arial" pitchFamily="34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000" b="0" i="1" smtClean="0">
                            <a:latin typeface="Arial" pitchFamily="34" charset="0"/>
                            <a:cs typeface="Arial" pitchFamily="34" charset="0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000" b="0" i="0" baseline="-25000" smtClean="0">
                            <a:latin typeface="Arial" pitchFamily="34" charset="0"/>
                            <a:cs typeface="Arial" pitchFamily="34" charset="0"/>
                          </a:rPr>
                          <m:t>1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2700 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1500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200 </m:t>
                        </m:r>
                        <m:r>
                          <a:rPr lang="en-US" sz="2000" i="1" dirty="0">
                            <a:solidFill>
                              <a:schemeClr val="dk1"/>
                            </a:solidFill>
                            <a:latin typeface="Cambria Math"/>
                            <a:cs typeface="Arial" pitchFamily="34" charset="0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Arial" pitchFamily="34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1200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sz="2000" b="0" i="0" smtClean="0">
                            <a:latin typeface="Arial" pitchFamily="34" charset="0"/>
                            <a:cs typeface="Arial" pitchFamily="34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</a:t>
                </a:r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23278CD9-7376-4498-A93B-44FC312DB7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589" y="3659216"/>
                <a:ext cx="4870060" cy="603755"/>
              </a:xfrm>
              <a:prstGeom prst="rect">
                <a:avLst/>
              </a:prstGeom>
              <a:blipFill>
                <a:blip r:embed="rId5"/>
                <a:stretch>
                  <a:fillRect l="-1378" b="-40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662DB19B-55F8-4067-8208-CD9E8870E5DB}"/>
              </a:ext>
            </a:extLst>
          </p:cNvPr>
          <p:cNvSpPr txBox="1"/>
          <p:nvPr/>
        </p:nvSpPr>
        <p:spPr>
          <a:xfrm>
            <a:off x="102234" y="1615018"/>
            <a:ext cx="2815381" cy="3811905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Plan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Compare slopes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determine which costs less per student.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Note: calc slope for Lakeside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Compare equations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determine # students must attend for total cost to be same.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33B39A4-E586-4B4A-847A-191912816C1D}"/>
              </a:ext>
            </a:extLst>
          </p:cNvPr>
          <p:cNvSpPr txBox="1"/>
          <p:nvPr/>
        </p:nvSpPr>
        <p:spPr>
          <a:xfrm>
            <a:off x="169718" y="308671"/>
            <a:ext cx="188012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Solve the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    Problem 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F0F14B30-A9E7-431F-88DB-21EEB663DB92}"/>
              </a:ext>
            </a:extLst>
          </p:cNvPr>
          <p:cNvGrpSpPr/>
          <p:nvPr/>
        </p:nvGrpSpPr>
        <p:grpSpPr>
          <a:xfrm>
            <a:off x="3855962" y="4843167"/>
            <a:ext cx="7915361" cy="1015822"/>
            <a:chOff x="2901309" y="3982015"/>
            <a:chExt cx="9167322" cy="707886"/>
          </a:xfrm>
        </p:grpSpPr>
        <p:sp>
          <p:nvSpPr>
            <p:cNvPr id="50" name="Isosceles Triangle 49">
              <a:extLst>
                <a:ext uri="{FF2B5EF4-FFF2-40B4-BE49-F238E27FC236}">
                  <a16:creationId xmlns:a16="http://schemas.microsoft.com/office/drawing/2014/main" id="{844ECBFC-98D2-4814-89A1-65968A8A0219}"/>
                </a:ext>
              </a:extLst>
            </p:cNvPr>
            <p:cNvSpPr/>
            <p:nvPr/>
          </p:nvSpPr>
          <p:spPr>
            <a:xfrm rot="5400000">
              <a:off x="2855887" y="4039823"/>
              <a:ext cx="340663" cy="249819"/>
            </a:xfrm>
            <a:prstGeom prst="triangle">
              <a:avLst/>
            </a:prstGeom>
            <a:solidFill>
              <a:srgbClr val="ED1D24"/>
            </a:solidFill>
            <a:ln>
              <a:solidFill>
                <a:srgbClr val="ED1D24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4D28BB2-A6EA-4B56-89C5-2AC712BE19B3}"/>
                </a:ext>
              </a:extLst>
            </p:cNvPr>
            <p:cNvSpPr txBox="1"/>
            <p:nvPr/>
          </p:nvSpPr>
          <p:spPr>
            <a:xfrm>
              <a:off x="3328861" y="3982015"/>
              <a:ext cx="873977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Comparing slopes, Sunview Resort charges $10 per student, which is less than the $12 per student that Lakeside Inn charges.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06E1DBF-C710-4214-A103-02F3763210C0}"/>
                  </a:ext>
                </a:extLst>
              </p:cNvPr>
              <p:cNvSpPr txBox="1"/>
              <p:nvPr/>
            </p:nvSpPr>
            <p:spPr>
              <a:xfrm>
                <a:off x="3738688" y="2552453"/>
                <a:ext cx="3930393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Let’s use: (</a:t>
                </a: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18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18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(100, 1500)</a:t>
                </a:r>
              </a:p>
              <a:p>
                <a:pPr lvl="1"/>
                <a:r>
                  <a:rPr lang="en-US" dirty="0">
                    <a:latin typeface="Arial" pitchFamily="34" charset="0"/>
                    <a:cs typeface="Arial" pitchFamily="34" charset="0"/>
                  </a:rPr>
                  <a:t>          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     (</a:t>
                </a: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18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18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1800" baseline="-25000" dirty="0"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18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1800" dirty="0">
                    <a:latin typeface="Arial" pitchFamily="34" charset="0"/>
                    <a:cs typeface="Arial" pitchFamily="34" charset="0"/>
                  </a:rPr>
                  <a:t> (200, 2700)</a:t>
                </a:r>
              </a:p>
            </p:txBody>
          </p:sp>
        </mc:Choice>
        <mc:Fallback xmlns="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706E1DBF-C710-4214-A103-02F376321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8688" y="2552453"/>
                <a:ext cx="3930393" cy="646331"/>
              </a:xfrm>
              <a:prstGeom prst="rect">
                <a:avLst/>
              </a:prstGeom>
              <a:blipFill>
                <a:blip r:embed="rId6"/>
                <a:stretch>
                  <a:fillRect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ECC0B7A8-5A1C-4891-A3A7-73DAFC9A63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4351408"/>
              </p:ext>
            </p:extLst>
          </p:nvPr>
        </p:nvGraphicFramePr>
        <p:xfrm>
          <a:off x="8859926" y="172551"/>
          <a:ext cx="307574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Lakeside Inn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students,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B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cost,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$1500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$1800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$2100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175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$2400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Arial" pitchFamily="34" charset="0"/>
                          <a:cs typeface="Arial" pitchFamily="34" charset="0"/>
                        </a:rPr>
                        <a:t>$2700</a:t>
                      </a: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232329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122972" y="6354953"/>
            <a:ext cx="9167322" cy="400110"/>
            <a:chOff x="2901309" y="3982015"/>
            <a:chExt cx="9167322" cy="400110"/>
          </a:xfrm>
        </p:grpSpPr>
        <p:sp>
          <p:nvSpPr>
            <p:cNvPr id="20" name="Isosceles Triangle 19"/>
            <p:cNvSpPr/>
            <p:nvPr/>
          </p:nvSpPr>
          <p:spPr>
            <a:xfrm rot="5400000">
              <a:off x="2855887" y="4039823"/>
              <a:ext cx="340663" cy="249819"/>
            </a:xfrm>
            <a:prstGeom prst="triangle">
              <a:avLst/>
            </a:prstGeom>
            <a:solidFill>
              <a:srgbClr val="ED1D24"/>
            </a:solidFill>
            <a:ln>
              <a:solidFill>
                <a:srgbClr val="ED1D24"/>
              </a:solidFill>
            </a:ln>
            <a:effectLst>
              <a:outerShdw blurRad="76200" dist="50800" dir="2700000" algn="tl" rotWithShape="0">
                <a:prstClr val="black">
                  <a:alpha val="3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 dirty="0">
                <a:latin typeface="Arial" panose="020B0604020202020204" pitchFamily="34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4C156E29-3D25-4949-84B3-150AABEA8ED7}"/>
                </a:ext>
              </a:extLst>
            </p:cNvPr>
            <p:cNvSpPr txBox="1"/>
            <p:nvPr/>
          </p:nvSpPr>
          <p:spPr>
            <a:xfrm>
              <a:off x="3328861" y="3982015"/>
              <a:ext cx="873977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Arial" pitchFamily="34" charset="0"/>
                  <a:cs typeface="Arial" pitchFamily="34" charset="0"/>
                </a:rPr>
                <a:t>The total costs are the same for 150 students.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943861" y="3581934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1500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006CB8"/>
                    </a:solidFill>
                    <a:latin typeface="Arial" pitchFamily="34" charset="0"/>
                    <a:cs typeface="Arial" pitchFamily="34" charset="0"/>
                  </a:rPr>
                  <a:t>12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100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3861" y="3581934"/>
                <a:ext cx="2926080" cy="400110"/>
              </a:xfrm>
              <a:prstGeom prst="rect">
                <a:avLst/>
              </a:prstGeom>
              <a:blipFill>
                <a:blip r:embed="rId5"/>
                <a:stretch>
                  <a:fillRect l="-2292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76423" y="3552906"/>
            <a:ext cx="329184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Substitute for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, and </a:t>
            </a:r>
            <a:r>
              <a:rPr lang="en-US" sz="2000" i="1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y</a:t>
            </a:r>
            <a:r>
              <a:rPr lang="en-US" sz="2000" baseline="-25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76423" y="3199443"/>
            <a:ext cx="25603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Point-slope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288690" y="3181824"/>
                <a:ext cx="2286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2000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006CB8"/>
                    </a:solidFill>
                    <a:latin typeface="Arial" pitchFamily="34" charset="0"/>
                    <a:cs typeface="Arial" pitchFamily="34" charset="0"/>
                  </a:rPr>
                  <a:t>m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-25000" dirty="0">
                    <a:solidFill>
                      <a:srgbClr val="ED1C24"/>
                    </a:solidFill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8690" y="3181824"/>
                <a:ext cx="2286000" cy="400110"/>
              </a:xfrm>
              <a:prstGeom prst="rect">
                <a:avLst/>
              </a:prstGeom>
              <a:blipFill>
                <a:blip r:embed="rId6"/>
                <a:stretch>
                  <a:fillRect l="-2933" t="-7576" r="-1333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2917615" y="1421008"/>
                <a:ext cx="9586705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spcAft>
                    <a:spcPts val="1200"/>
                  </a:spcAft>
                  <a:buAutoNum type="alphaLcParenR" startAt="2"/>
                </a:pPr>
                <a:r>
                  <a:rPr lang="en-US" sz="2000" b="1" dirty="0">
                    <a:latin typeface="Arial" pitchFamily="34" charset="0"/>
                    <a:cs typeface="Arial" pitchFamily="34" charset="0"/>
                  </a:rPr>
                  <a:t>Compare equations.</a:t>
                </a:r>
              </a:p>
              <a:p>
                <a:pPr lvl="1"/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Write equation for Lakeside Inn using the slope of 12 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and a point from the table. </a:t>
                </a:r>
              </a:p>
              <a:p>
                <a:pPr lvl="1"/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Let’s use (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,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</a:t>
                </a:r>
                <a:r>
                  <a:rPr lang="en-US" sz="2000" baseline="-25000" dirty="0">
                    <a:latin typeface="Arial" pitchFamily="34" charset="0"/>
                    <a:cs typeface="Arial" pitchFamily="34" charset="0"/>
                  </a:rPr>
                  <a:t>1</a:t>
                </a:r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(100, 1500).</a:t>
                </a:r>
              </a:p>
            </p:txBody>
          </p:sp>
        </mc:Choice>
        <mc:Fallback xmlns="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7615" y="1421008"/>
                <a:ext cx="9586705" cy="1631216"/>
              </a:xfrm>
              <a:prstGeom prst="rect">
                <a:avLst/>
              </a:prstGeom>
              <a:blipFill>
                <a:blip r:embed="rId7"/>
                <a:stretch>
                  <a:fillRect l="-573" t="-1493" b="-59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3305349" y="4779053"/>
            <a:ext cx="47236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itchFamily="34" charset="0"/>
                <a:cs typeface="Arial" pitchFamily="34" charset="0"/>
              </a:rPr>
              <a:t>Equate the cost expressions and solve.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76423" y="5207910"/>
            <a:ext cx="3291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Set cost expressions equal.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839238" y="5204249"/>
                <a:ext cx="297530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10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600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300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9238" y="5204249"/>
                <a:ext cx="2975307" cy="400110"/>
              </a:xfrm>
              <a:prstGeom prst="rect">
                <a:avLst/>
              </a:prstGeom>
              <a:blipFill>
                <a:blip r:embed="rId8"/>
                <a:stretch>
                  <a:fillRect l="-2254" t="-7692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76423" y="5584729"/>
            <a:ext cx="246888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Combine like terms.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580442" y="5581624"/>
                <a:ext cx="128016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300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442" y="5581624"/>
                <a:ext cx="1280160" cy="365760"/>
              </a:xfrm>
              <a:prstGeom prst="rect">
                <a:avLst/>
              </a:prstGeom>
              <a:blipFill>
                <a:blip r:embed="rId9"/>
                <a:stretch>
                  <a:fillRect l="-4762" t="-8333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76423" y="5980232"/>
            <a:ext cx="2725050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Divide each side by 2.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580670" y="5959472"/>
                <a:ext cx="1280160" cy="3657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150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0670" y="5959472"/>
                <a:ext cx="1280160" cy="365760"/>
              </a:xfrm>
              <a:prstGeom prst="rect">
                <a:avLst/>
              </a:prstGeom>
              <a:blipFill>
                <a:blip r:embed="rId10"/>
                <a:stretch>
                  <a:fillRect l="-4762" t="-8333" b="-4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3939437" y="3974479"/>
                <a:ext cx="292608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1500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−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1200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9437" y="3974479"/>
                <a:ext cx="2926080" cy="400110"/>
              </a:xfrm>
              <a:prstGeom prst="rect">
                <a:avLst/>
              </a:prstGeom>
              <a:blipFill>
                <a:blip r:embed="rId11"/>
                <a:stretch>
                  <a:fillRect l="-2083" t="-7576" b="-272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76423" y="3965287"/>
            <a:ext cx="24688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Distributive Property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/>
              <p:nvPr/>
            </p:nvSpPr>
            <p:spPr>
              <a:xfrm>
                <a:off x="4839193" y="4337339"/>
                <a:ext cx="1828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y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=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12</a:t>
                </a:r>
                <a:r>
                  <a:rPr lang="en-US" sz="2000" i="1" dirty="0">
                    <a:latin typeface="Arial" pitchFamily="34" charset="0"/>
                    <a:cs typeface="Arial" pitchFamily="34" charset="0"/>
                  </a:rPr>
                  <a:t>x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  <a:cs typeface="Arial" pitchFamily="34" charset="0"/>
                      </a:rPr>
                      <m:t>+</m:t>
                    </m:r>
                  </m:oMath>
                </a14:m>
                <a:r>
                  <a:rPr lang="en-US" sz="2000" dirty="0">
                    <a:latin typeface="Arial" pitchFamily="34" charset="0"/>
                    <a:cs typeface="Arial" pitchFamily="34" charset="0"/>
                  </a:rPr>
                  <a:t> 300</a:t>
                </a:r>
                <a:endParaRPr lang="en-US" sz="2000" dirty="0">
                  <a:solidFill>
                    <a:srgbClr val="006CB7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4C156E29-3D25-4949-84B3-150AABEA8E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9193" y="4337339"/>
                <a:ext cx="1828800" cy="400110"/>
              </a:xfrm>
              <a:prstGeom prst="rect">
                <a:avLst/>
              </a:prstGeom>
              <a:blipFill>
                <a:blip r:embed="rId12"/>
                <a:stretch>
                  <a:fillRect l="-3667" t="-7692" r="-1667" b="-2923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xtBox 40">
            <a:extLst>
              <a:ext uri="{FF2B5EF4-FFF2-40B4-BE49-F238E27FC236}">
                <a16:creationId xmlns:a16="http://schemas.microsoft.com/office/drawing/2014/main" id="{4C156E29-3D25-4949-84B3-150AABEA8ED7}"/>
              </a:ext>
            </a:extLst>
          </p:cNvPr>
          <p:cNvSpPr txBox="1"/>
          <p:nvPr/>
        </p:nvSpPr>
        <p:spPr>
          <a:xfrm>
            <a:off x="8076423" y="4365397"/>
            <a:ext cx="2780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ED1C24"/>
                </a:solidFill>
                <a:latin typeface="Arial" pitchFamily="34" charset="0"/>
                <a:cs typeface="Arial" pitchFamily="34" charset="0"/>
              </a:rPr>
              <a:t>Add 1500 to each side.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62DB19B-55F8-4067-8208-CD9E8870E5DB}"/>
              </a:ext>
            </a:extLst>
          </p:cNvPr>
          <p:cNvSpPr txBox="1"/>
          <p:nvPr/>
        </p:nvSpPr>
        <p:spPr>
          <a:xfrm>
            <a:off x="102234" y="1615018"/>
            <a:ext cx="2815381" cy="3811905"/>
          </a:xfrm>
          <a:prstGeom prst="roundRect">
            <a:avLst/>
          </a:prstGeom>
          <a:solidFill>
            <a:schemeClr val="bg2">
              <a:lumMod val="9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Plan 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Compare slopes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determine which costs less per student.</a:t>
            </a:r>
          </a:p>
          <a:p>
            <a:pPr lvl="1">
              <a:spcAft>
                <a:spcPts val="1200"/>
              </a:spcAft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Note: calc slope for Lakeside</a:t>
            </a:r>
          </a:p>
          <a:p>
            <a:pPr marL="457200" indent="-457200">
              <a:spcAft>
                <a:spcPts val="1200"/>
              </a:spcAft>
              <a:buFont typeface="+mj-lt"/>
              <a:buAutoNum type="alphaLcParenR"/>
            </a:pPr>
            <a:r>
              <a:rPr lang="en-US" sz="1600" b="1" dirty="0">
                <a:latin typeface="Arial" pitchFamily="34" charset="0"/>
                <a:cs typeface="Arial" pitchFamily="34" charset="0"/>
              </a:rPr>
              <a:t>Compare equations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to determine # students must attend for total cost to be same.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33B39A4-E586-4B4A-847A-191912816C1D}"/>
              </a:ext>
            </a:extLst>
          </p:cNvPr>
          <p:cNvSpPr txBox="1"/>
          <p:nvPr/>
        </p:nvSpPr>
        <p:spPr>
          <a:xfrm>
            <a:off x="169718" y="308671"/>
            <a:ext cx="338080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AutoNum type="arabicPeriod" startAt="3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Solve the </a:t>
            </a:r>
          </a:p>
          <a:p>
            <a:r>
              <a:rPr lang="en-US" sz="2400" b="1" dirty="0">
                <a:latin typeface="Arial" pitchFamily="34" charset="0"/>
                <a:cs typeface="Arial" pitchFamily="34" charset="0"/>
              </a:rPr>
              <a:t>     Problem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continued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C88633-5EE3-4803-A9E2-1666AD55BA35}"/>
                  </a:ext>
                </a:extLst>
              </p:cNvPr>
              <p:cNvSpPr txBox="1"/>
              <p:nvPr/>
            </p:nvSpPr>
            <p:spPr>
              <a:xfrm>
                <a:off x="4669841" y="590549"/>
                <a:ext cx="397163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/>
                  <a:t>Sunview equation</a:t>
                </a:r>
                <a:r>
                  <a:rPr lang="en-US" dirty="0"/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+600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83C88633-5EE3-4803-A9E2-1666AD55B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841" y="590549"/>
                <a:ext cx="3971637" cy="369332"/>
              </a:xfrm>
              <a:prstGeom prst="rect">
                <a:avLst/>
              </a:prstGeom>
              <a:blipFill>
                <a:blip r:embed="rId13"/>
                <a:stretch>
                  <a:fillRect l="-1227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2F0801E-5823-4946-A4A1-4A4AE7F2C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6992102"/>
              </p:ext>
            </p:extLst>
          </p:nvPr>
        </p:nvGraphicFramePr>
        <p:xfrm>
          <a:off x="8767485" y="270642"/>
          <a:ext cx="3075740" cy="149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7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233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Lakeside Inn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B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7983"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Number of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students,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5EB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Total</a:t>
                      </a:r>
                    </a:p>
                    <a:p>
                      <a:pPr algn="ctr"/>
                      <a:r>
                        <a:rPr lang="en-US" sz="2000" b="1" i="0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cost, </a:t>
                      </a:r>
                      <a:r>
                        <a:rPr lang="en-US" sz="2000" b="1" i="1" u="none" strike="noStrike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y</a:t>
                      </a:r>
                      <a:endParaRPr lang="en-US" sz="2000" baseline="30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EC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2338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$1500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1828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493896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9806E-BEB9-4539-99EC-3480A5835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37674"/>
            <a:ext cx="10372436" cy="53973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Now do Example 2: Modeling with Mathematics in the online textbook.</a:t>
            </a:r>
          </a:p>
          <a:p>
            <a:pPr lvl="1"/>
            <a:r>
              <a:rPr lang="en-US" dirty="0"/>
              <a:t>You can watch a video talking you through the problem…</a:t>
            </a:r>
          </a:p>
          <a:p>
            <a:pPr lvl="1"/>
            <a:r>
              <a:rPr lang="en-US" dirty="0"/>
              <a:t>…and you can do a click-through showing every step (including hints for solving the problem!) for the way the book solves the problem.  </a:t>
            </a:r>
            <a:r>
              <a:rPr lang="en-US" dirty="0">
                <a:sym typeface="Wingdings" panose="05000000000000000000" pitchFamily="2" charset="2"/>
              </a:rPr>
              <a:t></a:t>
            </a:r>
          </a:p>
          <a:p>
            <a:pPr marL="274320" lvl="1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</a:rPr>
              <a:t>Next do Example 2 Monitoring Progress in the online textbook.</a:t>
            </a:r>
          </a:p>
          <a:p>
            <a:pPr lvl="1"/>
            <a:r>
              <a:rPr lang="en-US" dirty="0">
                <a:sym typeface="Wingdings" panose="05000000000000000000" pitchFamily="2" charset="2"/>
              </a:rPr>
              <a:t>This will give you a 2</a:t>
            </a:r>
            <a:r>
              <a:rPr lang="en-US" baseline="30000" dirty="0">
                <a:sym typeface="Wingdings" panose="05000000000000000000" pitchFamily="2" charset="2"/>
              </a:rPr>
              <a:t>nd</a:t>
            </a:r>
            <a:r>
              <a:rPr lang="en-US" dirty="0">
                <a:sym typeface="Wingdings" panose="05000000000000000000" pitchFamily="2" charset="2"/>
              </a:rPr>
              <a:t> but very similar problem to work through.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5579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B9806E-BEB9-4539-99EC-3480A5835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637674"/>
            <a:ext cx="10372436" cy="539736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Okay, now go do your homework! 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211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/>
              <p:nvPr/>
            </p:nvSpPr>
            <p:spPr>
              <a:xfrm>
                <a:off x="505222" y="1119041"/>
                <a:ext cx="11370051" cy="5723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b="1" dirty="0"/>
                  <a:t>Quick slope review: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Measure of how steep the line is and which direction it tilts</a:t>
                </a:r>
              </a:p>
              <a:p>
                <a:pPr marL="742950" lvl="1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Positive slope is up to the right, negative down to the right</a:t>
                </a:r>
              </a:p>
              <a:p>
                <a:pPr marL="742950" lvl="1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Greater the magnitude (ignoring the sign), the steeper.  Smaller magnitude, more flat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Represented by the letter/variable </a:t>
                </a:r>
                <a:r>
                  <a:rPr lang="en-US" i="1" dirty="0"/>
                  <a:t>m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Slope is “rise over run”,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𝑟𝑌𝑠𝑒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𝑟𝑢𝑛</m:t>
                        </m:r>
                      </m:den>
                    </m:f>
                  </m:oMath>
                </a14:m>
                <a:r>
                  <a:rPr lang="en-US" dirty="0"/>
                  <a:t> … rise is the change in y values, run in x values, 1 point to another</a:t>
                </a:r>
              </a:p>
              <a:p>
                <a:pPr marL="742950" lvl="1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Can be written as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/>
                  <a:t> where the symbol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</m:oMath>
                </a14:m>
                <a:r>
                  <a:rPr lang="en-US" dirty="0"/>
                  <a:t> is read as “the change in” … and also as “delta”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b="0" dirty="0"/>
                  <a:t>Given 2 points from a line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𝑎𝑛𝑑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den>
                    </m:f>
                  </m:oMath>
                </a14:m>
                <a:endParaRPr lang="en-US" dirty="0"/>
              </a:p>
              <a:p>
                <a:pPr>
                  <a:lnSpc>
                    <a:spcPct val="200000"/>
                  </a:lnSpc>
                </a:pPr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222" y="1119041"/>
                <a:ext cx="11370051" cy="5723042"/>
              </a:xfrm>
              <a:prstGeom prst="rect">
                <a:avLst/>
              </a:prstGeom>
              <a:blipFill>
                <a:blip r:embed="rId5"/>
                <a:stretch>
                  <a:fillRect l="-483" r="-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15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/>
              <p:nvPr/>
            </p:nvSpPr>
            <p:spPr>
              <a:xfrm>
                <a:off x="506742" y="1130968"/>
                <a:ext cx="11260341" cy="40498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b="1" dirty="0"/>
                  <a:t>How do you find the slope of the line that is perpendicular to another?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Perpendicular slope: negative reciprocal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…flip the fraction, flip the sign</a:t>
                </a:r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dirty="0"/>
                  <a:t> … the perpendicular slope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endParaRPr lang="en-US" dirty="0"/>
              </a:p>
              <a:p>
                <a:pPr marL="285750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:r>
                  <a:rPr lang="en-US" dirty="0"/>
                  <a:t>What is the perpendicular slope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?</a:t>
                </a:r>
              </a:p>
              <a:p>
                <a:pPr marL="742950" lvl="1" indent="-285750">
                  <a:lnSpc>
                    <a:spcPct val="200000"/>
                  </a:lnSpc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742" y="1130968"/>
                <a:ext cx="11260341" cy="4049827"/>
              </a:xfrm>
              <a:prstGeom prst="rect">
                <a:avLst/>
              </a:prstGeom>
              <a:blipFill>
                <a:blip r:embed="rId5"/>
                <a:stretch>
                  <a:fillRect l="-4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0D987F1E-32BF-457C-A6E4-FE9EE9139497}"/>
              </a:ext>
            </a:extLst>
          </p:cNvPr>
          <p:cNvCxnSpPr/>
          <p:nvPr/>
        </p:nvCxnSpPr>
        <p:spPr>
          <a:xfrm flipV="1">
            <a:off x="8869680" y="1130968"/>
            <a:ext cx="2158779" cy="1015884"/>
          </a:xfrm>
          <a:prstGeom prst="straightConnector1">
            <a:avLst/>
          </a:prstGeom>
          <a:ln w="28575"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A38E313-67B5-4F1D-AC07-C6DA0F210CD4}"/>
              </a:ext>
            </a:extLst>
          </p:cNvPr>
          <p:cNvCxnSpPr>
            <a:cxnSpLocks/>
          </p:cNvCxnSpPr>
          <p:nvPr/>
        </p:nvCxnSpPr>
        <p:spPr>
          <a:xfrm rot="16200000" flipV="1">
            <a:off x="9022080" y="1283368"/>
            <a:ext cx="2158779" cy="1015884"/>
          </a:xfrm>
          <a:prstGeom prst="straightConnector1">
            <a:avLst/>
          </a:prstGeom>
          <a:ln w="28575">
            <a:solidFill>
              <a:srgbClr val="FF0000"/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30D129-F293-435A-ADF6-7193AA394E37}"/>
                  </a:ext>
                </a:extLst>
              </p:cNvPr>
              <p:cNvSpPr txBox="1"/>
              <p:nvPr/>
            </p:nvSpPr>
            <p:spPr>
              <a:xfrm>
                <a:off x="10826753" y="663388"/>
                <a:ext cx="403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130D129-F293-435A-ADF6-7193AA394E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26753" y="663388"/>
                <a:ext cx="403412" cy="369332"/>
              </a:xfrm>
              <a:prstGeom prst="rect">
                <a:avLst/>
              </a:prstGeom>
              <a:blipFill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D64030-F5F8-496B-B0BE-71CE21201F75}"/>
                  </a:ext>
                </a:extLst>
              </p:cNvPr>
              <p:cNvSpPr txBox="1"/>
              <p:nvPr/>
            </p:nvSpPr>
            <p:spPr>
              <a:xfrm>
                <a:off x="9174480" y="367446"/>
                <a:ext cx="40341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𝑙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8D64030-F5F8-496B-B0BE-71CE21201F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74480" y="367446"/>
                <a:ext cx="403412" cy="369332"/>
              </a:xfrm>
              <a:prstGeom prst="rect">
                <a:avLst/>
              </a:prstGeom>
              <a:blipFill>
                <a:blip r:embed="rId7"/>
                <a:stretch>
                  <a:fillRect b="-16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41A4D21-A216-469F-9082-8B667E47F269}"/>
                  </a:ext>
                </a:extLst>
              </p:cNvPr>
              <p:cNvSpPr txBox="1"/>
              <p:nvPr/>
            </p:nvSpPr>
            <p:spPr>
              <a:xfrm>
                <a:off x="10859870" y="1014332"/>
                <a:ext cx="1015884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41A4D21-A216-469F-9082-8B667E47F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59870" y="1014332"/>
                <a:ext cx="1015884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ECC798-6B1D-4494-84AF-BEDC3BDD7EAC}"/>
                  </a:ext>
                </a:extLst>
              </p:cNvPr>
              <p:cNvSpPr txBox="1"/>
              <p:nvPr/>
            </p:nvSpPr>
            <p:spPr>
              <a:xfrm>
                <a:off x="9972528" y="2681868"/>
                <a:ext cx="1215719" cy="6109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DCECC798-6B1D-4494-84AF-BEDC3BDD7E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72528" y="2681868"/>
                <a:ext cx="1215719" cy="61093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46126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9CEE0FD-544E-4EAA-BEE6-BA7CC493B91E}"/>
              </a:ext>
            </a:extLst>
          </p:cNvPr>
          <p:cNvSpPr txBox="1"/>
          <p:nvPr/>
        </p:nvSpPr>
        <p:spPr>
          <a:xfrm>
            <a:off x="493296" y="1036708"/>
            <a:ext cx="3303006" cy="2345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is “different” about this graph?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 scale of the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axis…</a:t>
            </a:r>
          </a:p>
          <a:p>
            <a:pPr>
              <a:lnSpc>
                <a:spcPct val="150000"/>
              </a:lnSpc>
            </a:pPr>
            <a:r>
              <a:rPr lang="en-US" dirty="0"/>
              <a:t>Is different than the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axis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F407F8-46F0-4C37-98EA-FB8A4B8AD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995" y="290138"/>
            <a:ext cx="6527193" cy="62598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AE85FC-C685-4647-828C-FB070E55FBFC}"/>
              </a:ext>
            </a:extLst>
          </p:cNvPr>
          <p:cNvSpPr txBox="1"/>
          <p:nvPr/>
        </p:nvSpPr>
        <p:spPr>
          <a:xfrm>
            <a:off x="4977829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4B4004-64F2-4126-97C0-3F33AF53BD36}"/>
              </a:ext>
            </a:extLst>
          </p:cNvPr>
          <p:cNvSpPr txBox="1"/>
          <p:nvPr/>
        </p:nvSpPr>
        <p:spPr>
          <a:xfrm>
            <a:off x="5515510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13C03-E37E-408F-9A78-849B3FFA016E}"/>
              </a:ext>
            </a:extLst>
          </p:cNvPr>
          <p:cNvSpPr txBox="1"/>
          <p:nvPr/>
        </p:nvSpPr>
        <p:spPr>
          <a:xfrm>
            <a:off x="6036067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05F5A1-029B-44BF-8C77-45D046BF3C4B}"/>
              </a:ext>
            </a:extLst>
          </p:cNvPr>
          <p:cNvSpPr txBox="1"/>
          <p:nvPr/>
        </p:nvSpPr>
        <p:spPr>
          <a:xfrm>
            <a:off x="6597721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A03279-FCBD-4333-B404-9408EE4CC034}"/>
              </a:ext>
            </a:extLst>
          </p:cNvPr>
          <p:cNvSpPr txBox="1"/>
          <p:nvPr/>
        </p:nvSpPr>
        <p:spPr>
          <a:xfrm>
            <a:off x="7142251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57585D-7218-49CC-9D04-80A2EE17D86C}"/>
              </a:ext>
            </a:extLst>
          </p:cNvPr>
          <p:cNvSpPr txBox="1"/>
          <p:nvPr/>
        </p:nvSpPr>
        <p:spPr>
          <a:xfrm>
            <a:off x="7686781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F50BC1-EF0C-4F8C-9C13-9D895579F395}"/>
              </a:ext>
            </a:extLst>
          </p:cNvPr>
          <p:cNvSpPr txBox="1"/>
          <p:nvPr/>
        </p:nvSpPr>
        <p:spPr>
          <a:xfrm>
            <a:off x="8229599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98DC28-C32C-49A3-8E48-2BAA5D819693}"/>
              </a:ext>
            </a:extLst>
          </p:cNvPr>
          <p:cNvSpPr txBox="1"/>
          <p:nvPr/>
        </p:nvSpPr>
        <p:spPr>
          <a:xfrm>
            <a:off x="8715910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813218-095E-4630-BCC8-44DD34C3D309}"/>
              </a:ext>
            </a:extLst>
          </p:cNvPr>
          <p:cNvSpPr txBox="1"/>
          <p:nvPr/>
        </p:nvSpPr>
        <p:spPr>
          <a:xfrm>
            <a:off x="9275850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0472327-8B6C-4BF7-9DDD-37A42CF0786A}"/>
              </a:ext>
            </a:extLst>
          </p:cNvPr>
          <p:cNvSpPr txBox="1"/>
          <p:nvPr/>
        </p:nvSpPr>
        <p:spPr>
          <a:xfrm>
            <a:off x="4193569" y="517132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25F921-2FC1-4AF6-9064-9D1CB6BF33C7}"/>
              </a:ext>
            </a:extLst>
          </p:cNvPr>
          <p:cNvSpPr txBox="1"/>
          <p:nvPr/>
        </p:nvSpPr>
        <p:spPr>
          <a:xfrm>
            <a:off x="4193569" y="463707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515F20-858F-4C9E-A8BC-6FA3CE61C7B9}"/>
              </a:ext>
            </a:extLst>
          </p:cNvPr>
          <p:cNvSpPr txBox="1"/>
          <p:nvPr/>
        </p:nvSpPr>
        <p:spPr>
          <a:xfrm>
            <a:off x="4193569" y="40934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C7CFEC-9ECC-4983-AE75-D2A8B72E3BA4}"/>
              </a:ext>
            </a:extLst>
          </p:cNvPr>
          <p:cNvSpPr txBox="1"/>
          <p:nvPr/>
        </p:nvSpPr>
        <p:spPr>
          <a:xfrm>
            <a:off x="4193569" y="36277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A97891-1E94-4E6F-8B52-DA8FFACE5FE4}"/>
              </a:ext>
            </a:extLst>
          </p:cNvPr>
          <p:cNvSpPr txBox="1"/>
          <p:nvPr/>
        </p:nvSpPr>
        <p:spPr>
          <a:xfrm>
            <a:off x="4116514" y="3084136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2B743A-D7B1-4EB3-A09E-54848817E776}"/>
              </a:ext>
            </a:extLst>
          </p:cNvPr>
          <p:cNvSpPr txBox="1"/>
          <p:nvPr/>
        </p:nvSpPr>
        <p:spPr>
          <a:xfrm>
            <a:off x="4116514" y="2491253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193816-DF4D-45BE-81E0-EAC0C346FACE}"/>
              </a:ext>
            </a:extLst>
          </p:cNvPr>
          <p:cNvSpPr txBox="1"/>
          <p:nvPr/>
        </p:nvSpPr>
        <p:spPr>
          <a:xfrm>
            <a:off x="4116514" y="197146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0C0C6E-0249-4512-9D48-BFFABCD3AE7B}"/>
              </a:ext>
            </a:extLst>
          </p:cNvPr>
          <p:cNvSpPr txBox="1"/>
          <p:nvPr/>
        </p:nvSpPr>
        <p:spPr>
          <a:xfrm>
            <a:off x="4116514" y="142787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F078A2-6C1A-4FBC-86E8-78300A2D8FCE}"/>
              </a:ext>
            </a:extLst>
          </p:cNvPr>
          <p:cNvSpPr txBox="1"/>
          <p:nvPr/>
        </p:nvSpPr>
        <p:spPr>
          <a:xfrm>
            <a:off x="4128501" y="8936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BC33BB6-A5AA-4BF6-A5C8-58097AF83B2A}"/>
              </a:ext>
            </a:extLst>
          </p:cNvPr>
          <p:cNvSpPr txBox="1"/>
          <p:nvPr/>
        </p:nvSpPr>
        <p:spPr>
          <a:xfrm>
            <a:off x="491148" y="524290"/>
            <a:ext cx="325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Notes on graphing…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682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9CEE0FD-544E-4EAA-BEE6-BA7CC493B91E}"/>
              </a:ext>
            </a:extLst>
          </p:cNvPr>
          <p:cNvSpPr txBox="1"/>
          <p:nvPr/>
        </p:nvSpPr>
        <p:spPr>
          <a:xfrm>
            <a:off x="493296" y="1130968"/>
            <a:ext cx="3303006" cy="4564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What is “different” about this graph?</a:t>
            </a:r>
          </a:p>
          <a:p>
            <a:pPr>
              <a:lnSpc>
                <a:spcPct val="20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The scale of the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/>
              <a:t>axis</a:t>
            </a:r>
          </a:p>
          <a:p>
            <a:pPr>
              <a:lnSpc>
                <a:spcPct val="150000"/>
              </a:lnSpc>
            </a:pPr>
            <a:r>
              <a:rPr lang="en-US" dirty="0"/>
              <a:t>Is different than the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dirty="0"/>
              <a:t> axis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b="1" dirty="0"/>
              <a:t>*AND*</a:t>
            </a:r>
            <a:endParaRPr lang="en-US" dirty="0"/>
          </a:p>
          <a:p>
            <a:endParaRPr lang="en-US" b="1" dirty="0"/>
          </a:p>
          <a:p>
            <a:endParaRPr lang="en-US" b="1" dirty="0"/>
          </a:p>
          <a:p>
            <a:pPr>
              <a:lnSpc>
                <a:spcPct val="150000"/>
              </a:lnSpc>
            </a:pPr>
            <a:r>
              <a:rPr lang="en-US" dirty="0"/>
              <a:t>The </a:t>
            </a:r>
            <a:r>
              <a:rPr lang="en-US" i="1" dirty="0"/>
              <a:t>y</a:t>
            </a:r>
            <a:r>
              <a:rPr lang="en-US" dirty="0"/>
              <a:t>-axis is “scrunched”</a:t>
            </a:r>
          </a:p>
          <a:p>
            <a:pPr>
              <a:lnSpc>
                <a:spcPct val="150000"/>
              </a:lnSpc>
            </a:pPr>
            <a:r>
              <a:rPr lang="en-US" dirty="0"/>
              <a:t>…it skips and starts at 94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F407F8-46F0-4C37-98EA-FB8A4B8AD6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995" y="290138"/>
            <a:ext cx="6527193" cy="625986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DAE85FC-C685-4647-828C-FB070E55FBFC}"/>
              </a:ext>
            </a:extLst>
          </p:cNvPr>
          <p:cNvSpPr txBox="1"/>
          <p:nvPr/>
        </p:nvSpPr>
        <p:spPr>
          <a:xfrm>
            <a:off x="4977829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D4B4004-64F2-4126-97C0-3F33AF53BD36}"/>
              </a:ext>
            </a:extLst>
          </p:cNvPr>
          <p:cNvSpPr txBox="1"/>
          <p:nvPr/>
        </p:nvSpPr>
        <p:spPr>
          <a:xfrm>
            <a:off x="5515510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D13C03-E37E-408F-9A78-849B3FFA016E}"/>
              </a:ext>
            </a:extLst>
          </p:cNvPr>
          <p:cNvSpPr txBox="1"/>
          <p:nvPr/>
        </p:nvSpPr>
        <p:spPr>
          <a:xfrm>
            <a:off x="6036067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05F5A1-029B-44BF-8C77-45D046BF3C4B}"/>
              </a:ext>
            </a:extLst>
          </p:cNvPr>
          <p:cNvSpPr txBox="1"/>
          <p:nvPr/>
        </p:nvSpPr>
        <p:spPr>
          <a:xfrm>
            <a:off x="6597721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A03279-FCBD-4333-B404-9408EE4CC034}"/>
              </a:ext>
            </a:extLst>
          </p:cNvPr>
          <p:cNvSpPr txBox="1"/>
          <p:nvPr/>
        </p:nvSpPr>
        <p:spPr>
          <a:xfrm>
            <a:off x="7142251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57585D-7218-49CC-9D04-80A2EE17D86C}"/>
              </a:ext>
            </a:extLst>
          </p:cNvPr>
          <p:cNvSpPr txBox="1"/>
          <p:nvPr/>
        </p:nvSpPr>
        <p:spPr>
          <a:xfrm>
            <a:off x="7686781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4F50BC1-EF0C-4F8C-9C13-9D895579F395}"/>
              </a:ext>
            </a:extLst>
          </p:cNvPr>
          <p:cNvSpPr txBox="1"/>
          <p:nvPr/>
        </p:nvSpPr>
        <p:spPr>
          <a:xfrm>
            <a:off x="8229599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B98DC28-C32C-49A3-8E48-2BAA5D819693}"/>
              </a:ext>
            </a:extLst>
          </p:cNvPr>
          <p:cNvSpPr txBox="1"/>
          <p:nvPr/>
        </p:nvSpPr>
        <p:spPr>
          <a:xfrm>
            <a:off x="8715910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813218-095E-4630-BCC8-44DD34C3D309}"/>
              </a:ext>
            </a:extLst>
          </p:cNvPr>
          <p:cNvSpPr txBox="1"/>
          <p:nvPr/>
        </p:nvSpPr>
        <p:spPr>
          <a:xfrm>
            <a:off x="9275850" y="60052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925F921-2FC1-4AF6-9064-9D1CB6BF33C7}"/>
              </a:ext>
            </a:extLst>
          </p:cNvPr>
          <p:cNvSpPr txBox="1"/>
          <p:nvPr/>
        </p:nvSpPr>
        <p:spPr>
          <a:xfrm>
            <a:off x="4085692" y="463707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E515F20-858F-4C9E-A8BC-6FA3CE61C7B9}"/>
              </a:ext>
            </a:extLst>
          </p:cNvPr>
          <p:cNvSpPr txBox="1"/>
          <p:nvPr/>
        </p:nvSpPr>
        <p:spPr>
          <a:xfrm>
            <a:off x="4085692" y="4093484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DC7CFEC-9ECC-4983-AE75-D2A8B72E3BA4}"/>
              </a:ext>
            </a:extLst>
          </p:cNvPr>
          <p:cNvSpPr txBox="1"/>
          <p:nvPr/>
        </p:nvSpPr>
        <p:spPr>
          <a:xfrm>
            <a:off x="4085692" y="3627722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0A97891-1E94-4E6F-8B52-DA8FFACE5FE4}"/>
              </a:ext>
            </a:extLst>
          </p:cNvPr>
          <p:cNvSpPr txBox="1"/>
          <p:nvPr/>
        </p:nvSpPr>
        <p:spPr>
          <a:xfrm>
            <a:off x="3972994" y="3084136"/>
            <a:ext cx="60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42B743A-D7B1-4EB3-A09E-54848817E776}"/>
              </a:ext>
            </a:extLst>
          </p:cNvPr>
          <p:cNvSpPr txBox="1"/>
          <p:nvPr/>
        </p:nvSpPr>
        <p:spPr>
          <a:xfrm>
            <a:off x="3972994" y="2491253"/>
            <a:ext cx="60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A193816-DF4D-45BE-81E0-EAC0C346FACE}"/>
              </a:ext>
            </a:extLst>
          </p:cNvPr>
          <p:cNvSpPr txBox="1"/>
          <p:nvPr/>
        </p:nvSpPr>
        <p:spPr>
          <a:xfrm>
            <a:off x="3972994" y="1971464"/>
            <a:ext cx="60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104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F0C0C6E-0249-4512-9D48-BFFABCD3AE7B}"/>
              </a:ext>
            </a:extLst>
          </p:cNvPr>
          <p:cNvSpPr txBox="1"/>
          <p:nvPr/>
        </p:nvSpPr>
        <p:spPr>
          <a:xfrm>
            <a:off x="3972994" y="1427878"/>
            <a:ext cx="60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106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4F078A2-6C1A-4FBC-86E8-78300A2D8FCE}"/>
              </a:ext>
            </a:extLst>
          </p:cNvPr>
          <p:cNvSpPr txBox="1"/>
          <p:nvPr/>
        </p:nvSpPr>
        <p:spPr>
          <a:xfrm>
            <a:off x="3972996" y="893622"/>
            <a:ext cx="612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108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0DB15A6E-1FD1-4F8D-9BD1-EDACB2782285}"/>
              </a:ext>
            </a:extLst>
          </p:cNvPr>
          <p:cNvSpPr/>
          <p:nvPr/>
        </p:nvSpPr>
        <p:spPr>
          <a:xfrm>
            <a:off x="4366518" y="5275780"/>
            <a:ext cx="248296" cy="59072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0B0A5C3E-A489-451C-8897-AB57EE145FFB}"/>
              </a:ext>
            </a:extLst>
          </p:cNvPr>
          <p:cNvGrpSpPr/>
          <p:nvPr/>
        </p:nvGrpSpPr>
        <p:grpSpPr>
          <a:xfrm>
            <a:off x="4402478" y="5255457"/>
            <a:ext cx="342471" cy="631366"/>
            <a:chOff x="1691812" y="5266001"/>
            <a:chExt cx="342471" cy="631366"/>
          </a:xfrm>
        </p:grpSpPr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4AC1992E-954A-459E-A0BA-8F4E8A275974}"/>
                </a:ext>
              </a:extLst>
            </p:cNvPr>
            <p:cNvGrpSpPr/>
            <p:nvPr/>
          </p:nvGrpSpPr>
          <p:grpSpPr>
            <a:xfrm>
              <a:off x="1854485" y="5574632"/>
              <a:ext cx="179798" cy="322735"/>
              <a:chOff x="1854485" y="5574632"/>
              <a:chExt cx="179798" cy="322735"/>
            </a:xfrm>
          </p:grpSpPr>
          <p:cxnSp>
            <p:nvCxnSpPr>
              <p:cNvPr id="30" name="Straight Connector 29">
                <a:extLst>
                  <a:ext uri="{FF2B5EF4-FFF2-40B4-BE49-F238E27FC236}">
                    <a16:creationId xmlns:a16="http://schemas.microsoft.com/office/drawing/2014/main" id="{C58105F3-2188-4417-A525-C80482DC6274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54485" y="5727032"/>
                <a:ext cx="179798" cy="17033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>
                <a:extLst>
                  <a:ext uri="{FF2B5EF4-FFF2-40B4-BE49-F238E27FC236}">
                    <a16:creationId xmlns:a16="http://schemas.microsoft.com/office/drawing/2014/main" id="{7A4DD5E2-9D9A-4148-83EE-6BB8A4C39D7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854485" y="5574632"/>
                <a:ext cx="179798" cy="17033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2951D708-7629-4B74-BC50-8888DA726859}"/>
                </a:ext>
              </a:extLst>
            </p:cNvPr>
            <p:cNvGrpSpPr/>
            <p:nvPr/>
          </p:nvGrpSpPr>
          <p:grpSpPr>
            <a:xfrm flipH="1">
              <a:off x="1691812" y="5266001"/>
              <a:ext cx="179798" cy="322735"/>
              <a:chOff x="1854485" y="5574632"/>
              <a:chExt cx="179798" cy="322735"/>
            </a:xfrm>
          </p:grpSpPr>
          <p:cxnSp>
            <p:nvCxnSpPr>
              <p:cNvPr id="37" name="Straight Connector 36">
                <a:extLst>
                  <a:ext uri="{FF2B5EF4-FFF2-40B4-BE49-F238E27FC236}">
                    <a16:creationId xmlns:a16="http://schemas.microsoft.com/office/drawing/2014/main" id="{8CB4618F-2427-4706-BBB0-91B220527E37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1854485" y="5727032"/>
                <a:ext cx="179798" cy="17033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>
                <a:extLst>
                  <a:ext uri="{FF2B5EF4-FFF2-40B4-BE49-F238E27FC236}">
                    <a16:creationId xmlns:a16="http://schemas.microsoft.com/office/drawing/2014/main" id="{82580684-FC33-4589-BD6D-0D783C9EE4D3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1854485" y="5574632"/>
                <a:ext cx="179798" cy="170335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0687911-163A-42AA-957F-0E74AE66616A}"/>
              </a:ext>
            </a:extLst>
          </p:cNvPr>
          <p:cNvSpPr txBox="1"/>
          <p:nvPr/>
        </p:nvSpPr>
        <p:spPr>
          <a:xfrm>
            <a:off x="491148" y="524290"/>
            <a:ext cx="325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Notes on graphing…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918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9CEE0FD-544E-4EAA-BEE6-BA7CC493B91E}"/>
              </a:ext>
            </a:extLst>
          </p:cNvPr>
          <p:cNvSpPr txBox="1"/>
          <p:nvPr/>
        </p:nvSpPr>
        <p:spPr>
          <a:xfrm>
            <a:off x="493295" y="1130968"/>
            <a:ext cx="2857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Interpret this graph…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does this mean</a:t>
            </a:r>
          </a:p>
          <a:p>
            <a:r>
              <a:rPr lang="en-US" dirty="0"/>
              <a:t>or tell us?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634AE4-CEE3-4986-B15C-93205B802D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2548" y="800567"/>
            <a:ext cx="6748805" cy="4770048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19D08E-2A2A-478B-BFE4-9B0D8FEFA69A}"/>
                  </a:ext>
                </a:extLst>
              </p:cNvPr>
              <p:cNvSpPr txBox="1"/>
              <p:nvPr/>
            </p:nvSpPr>
            <p:spPr>
              <a:xfrm>
                <a:off x="8614608" y="1130968"/>
                <a:ext cx="3404937" cy="4494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Well, we have a line…</a:t>
                </a:r>
              </a:p>
              <a:p>
                <a:endParaRPr lang="en-US" dirty="0"/>
              </a:p>
              <a:p>
                <a:r>
                  <a:rPr lang="en-US" dirty="0"/>
                  <a:t>y-intercept is 0</a:t>
                </a:r>
              </a:p>
              <a:p>
                <a:endParaRPr lang="en-US" dirty="0"/>
              </a:p>
              <a:p>
                <a:r>
                  <a:rPr lang="en-US" dirty="0"/>
                  <a:t>Slope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…slope is positive/increasing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But what does x represent? Or what does y represent?</a:t>
                </a:r>
              </a:p>
              <a:p>
                <a:endParaRPr lang="en-US" dirty="0"/>
              </a:p>
              <a:p>
                <a:r>
                  <a:rPr lang="en-US" dirty="0"/>
                  <a:t>It really doesn’t tell us enough to interpret what it means or represents…</a:t>
                </a: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1A19D08E-2A2A-478B-BFE4-9B0D8FEFA6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608" y="1130968"/>
                <a:ext cx="3404937" cy="4494948"/>
              </a:xfrm>
              <a:prstGeom prst="rect">
                <a:avLst/>
              </a:prstGeom>
              <a:blipFill>
                <a:blip r:embed="rId6"/>
                <a:stretch>
                  <a:fillRect l="-1431" t="-814" b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B4C65DFC-9C50-4AEB-8183-F905458F7761}"/>
              </a:ext>
            </a:extLst>
          </p:cNvPr>
          <p:cNvSpPr txBox="1"/>
          <p:nvPr/>
        </p:nvSpPr>
        <p:spPr>
          <a:xfrm>
            <a:off x="491148" y="524290"/>
            <a:ext cx="325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 example…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9857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89CEE0FD-544E-4EAA-BEE6-BA7CC493B91E}"/>
              </a:ext>
            </a:extLst>
          </p:cNvPr>
          <p:cNvSpPr txBox="1"/>
          <p:nvPr/>
        </p:nvSpPr>
        <p:spPr>
          <a:xfrm>
            <a:off x="493295" y="1130968"/>
            <a:ext cx="28571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Interpret this graph…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does this mean</a:t>
            </a:r>
          </a:p>
          <a:p>
            <a:r>
              <a:rPr lang="en-US" dirty="0"/>
              <a:t>or tell us?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649340F-D601-438B-A061-D83AA97275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7231" y="804775"/>
            <a:ext cx="6830378" cy="532521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CD013D53-2B3C-4A62-BD6A-3BAABAE33EB2}"/>
              </a:ext>
            </a:extLst>
          </p:cNvPr>
          <p:cNvSpPr txBox="1"/>
          <p:nvPr/>
        </p:nvSpPr>
        <p:spPr>
          <a:xfrm>
            <a:off x="8795085" y="1130967"/>
            <a:ext cx="27191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axis titles give us a bit more…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Graph relates time traveled (in seconds) to distance (in miles)</a:t>
            </a:r>
          </a:p>
          <a:p>
            <a:endParaRPr lang="en-US" dirty="0"/>
          </a:p>
          <a:p>
            <a:r>
              <a:rPr lang="en-US" dirty="0"/>
              <a:t>So this tell us how fast something moves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BE00925-A1B0-4A5A-94BD-BF7A322832CB}"/>
              </a:ext>
            </a:extLst>
          </p:cNvPr>
          <p:cNvSpPr txBox="1"/>
          <p:nvPr/>
        </p:nvSpPr>
        <p:spPr>
          <a:xfrm>
            <a:off x="491148" y="524290"/>
            <a:ext cx="325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 example…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052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114DFA-A711-4B58-9960-C2A7B442E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423" y="670879"/>
            <a:ext cx="4963218" cy="54681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9CEE0FD-544E-4EAA-BEE6-BA7CC493B91E}"/>
              </a:ext>
            </a:extLst>
          </p:cNvPr>
          <p:cNvSpPr txBox="1"/>
          <p:nvPr/>
        </p:nvSpPr>
        <p:spPr>
          <a:xfrm>
            <a:off x="493295" y="1130968"/>
            <a:ext cx="28571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Interpret this graph…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What does this mean</a:t>
            </a:r>
          </a:p>
          <a:p>
            <a:r>
              <a:rPr lang="en-US" dirty="0"/>
              <a:t>or tell us?</a:t>
            </a: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9EFE93-48AB-497F-9E08-BB13844058A1}"/>
              </a:ext>
            </a:extLst>
          </p:cNvPr>
          <p:cNvSpPr txBox="1"/>
          <p:nvPr/>
        </p:nvSpPr>
        <p:spPr>
          <a:xfrm>
            <a:off x="8710863" y="1130968"/>
            <a:ext cx="329665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relates to an actual asteroid.</a:t>
            </a:r>
          </a:p>
          <a:p>
            <a:endParaRPr lang="en-US" dirty="0"/>
          </a:p>
          <a:p>
            <a:r>
              <a:rPr lang="en-US" dirty="0"/>
              <a:t>So it tell us how fast it moves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It came within 17,200 mi</a:t>
            </a:r>
          </a:p>
          <a:p>
            <a:r>
              <a:rPr lang="en-US" dirty="0"/>
              <a:t>of earth Feb 2013.</a:t>
            </a:r>
          </a:p>
          <a:p>
            <a:endParaRPr lang="en-US" dirty="0"/>
          </a:p>
          <a:p>
            <a:r>
              <a:rPr lang="en-US" dirty="0"/>
              <a:t>Relatively how close is that?</a:t>
            </a:r>
          </a:p>
          <a:p>
            <a:endParaRPr lang="en-US" dirty="0"/>
          </a:p>
          <a:p>
            <a:pPr lvl="1"/>
            <a:r>
              <a:rPr lang="en-US" dirty="0"/>
              <a:t>Moon is ~240,000 mi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Geostationary satellites ~22,000 mi</a:t>
            </a:r>
          </a:p>
          <a:p>
            <a:pPr lvl="1"/>
            <a:endParaRPr lang="en-US" dirty="0"/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237BB871-F6C2-4DB0-A997-1B22789CE767}"/>
              </a:ext>
            </a:extLst>
          </p:cNvPr>
          <p:cNvGrpSpPr/>
          <p:nvPr/>
        </p:nvGrpSpPr>
        <p:grpSpPr>
          <a:xfrm>
            <a:off x="142391" y="5448192"/>
            <a:ext cx="12181961" cy="1494450"/>
            <a:chOff x="142391" y="5448192"/>
            <a:chExt cx="12181961" cy="1494450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25B0350C-9B36-4609-81CC-74C5F9157334}"/>
                </a:ext>
              </a:extLst>
            </p:cNvPr>
            <p:cNvCxnSpPr/>
            <p:nvPr/>
          </p:nvCxnSpPr>
          <p:spPr>
            <a:xfrm>
              <a:off x="493295" y="6412831"/>
              <a:ext cx="11225463" cy="0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4C3A76E-204A-41A3-AA3E-211838DEA71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93295" y="5947611"/>
              <a:ext cx="0" cy="48928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37366E0B-D7E4-4217-AF33-00D30C3D7F7E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718758" y="5947611"/>
              <a:ext cx="0" cy="489284"/>
            </a:xfrm>
            <a:prstGeom prst="line">
              <a:avLst/>
            </a:prstGeom>
            <a:ln w="5715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3C0DCB60-8173-4680-A1F6-9053E1BCAA2D}"/>
                </a:ext>
              </a:extLst>
            </p:cNvPr>
            <p:cNvSpPr txBox="1"/>
            <p:nvPr/>
          </p:nvSpPr>
          <p:spPr>
            <a:xfrm>
              <a:off x="142391" y="5590206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Earth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D73B0755-9688-43D1-A035-3ECAC53E9BB8}"/>
                </a:ext>
              </a:extLst>
            </p:cNvPr>
            <p:cNvSpPr txBox="1"/>
            <p:nvPr/>
          </p:nvSpPr>
          <p:spPr>
            <a:xfrm>
              <a:off x="11265605" y="5542366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Moon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22DC5C73-4906-4035-B963-6FDC8C15A478}"/>
                </a:ext>
              </a:extLst>
            </p:cNvPr>
            <p:cNvSpPr txBox="1"/>
            <p:nvPr/>
          </p:nvSpPr>
          <p:spPr>
            <a:xfrm>
              <a:off x="334896" y="6460671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9250BBD8-B530-463D-A445-769F704C0012}"/>
                </a:ext>
              </a:extLst>
            </p:cNvPr>
            <p:cNvSpPr txBox="1"/>
            <p:nvPr/>
          </p:nvSpPr>
          <p:spPr>
            <a:xfrm>
              <a:off x="11397957" y="6420567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240k</a:t>
              </a:r>
            </a:p>
          </p:txBody>
        </p: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EFAA6F85-23F0-49AB-AC16-45D622EAE89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43600" y="6163056"/>
              <a:ext cx="0" cy="244642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9A16D202-36E2-4A06-A99A-884416F1D1E9}"/>
                </a:ext>
              </a:extLst>
            </p:cNvPr>
            <p:cNvSpPr txBox="1"/>
            <p:nvPr/>
          </p:nvSpPr>
          <p:spPr>
            <a:xfrm>
              <a:off x="5703020" y="6404444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120k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F263F380-1D1C-4B8D-B76F-256E40015F2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080054" y="6182928"/>
              <a:ext cx="0" cy="244642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56E5AB37-DD9B-4729-9CA8-DCD5BE466E94}"/>
                </a:ext>
              </a:extLst>
            </p:cNvPr>
            <p:cNvSpPr txBox="1"/>
            <p:nvPr/>
          </p:nvSpPr>
          <p:spPr>
            <a:xfrm>
              <a:off x="2923698" y="6424316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60k</a:t>
              </a:r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D1A126C-37E5-4DD9-8797-71DAB424E3E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678361" y="6182454"/>
              <a:ext cx="0" cy="244642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B1F4099-C805-4DAA-A82A-FEEB8E3D8A89}"/>
                </a:ext>
              </a:extLst>
            </p:cNvPr>
            <p:cNvSpPr txBox="1"/>
            <p:nvPr/>
          </p:nvSpPr>
          <p:spPr>
            <a:xfrm>
              <a:off x="1534037" y="6423842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30k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80F0C316-4C23-4A79-92D5-D9F2CCF784F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320491" y="6187538"/>
              <a:ext cx="0" cy="244642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7AE1DA75-DAC9-4315-9B75-446298A972D6}"/>
                </a:ext>
              </a:extLst>
            </p:cNvPr>
            <p:cNvSpPr txBox="1"/>
            <p:nvPr/>
          </p:nvSpPr>
          <p:spPr>
            <a:xfrm>
              <a:off x="1152103" y="6573310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22k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048F27D-0A39-4E8B-B41C-C85F0C9A846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046204" y="6188609"/>
              <a:ext cx="0" cy="244642"/>
            </a:xfrm>
            <a:prstGeom prst="line">
              <a:avLst/>
            </a:prstGeom>
            <a:ln w="28575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692C5346-7C0F-4116-9486-DF7E18FA0BA3}"/>
                </a:ext>
              </a:extLst>
            </p:cNvPr>
            <p:cNvSpPr txBox="1"/>
            <p:nvPr/>
          </p:nvSpPr>
          <p:spPr>
            <a:xfrm>
              <a:off x="781560" y="6417965"/>
              <a:ext cx="9263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17k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4F814812-19EB-47B8-B42F-3123BE82FCE6}"/>
                </a:ext>
              </a:extLst>
            </p:cNvPr>
            <p:cNvSpPr txBox="1"/>
            <p:nvPr/>
          </p:nvSpPr>
          <p:spPr>
            <a:xfrm>
              <a:off x="1660783" y="5448192"/>
              <a:ext cx="136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Satellites</a:t>
              </a:r>
            </a:p>
          </p:txBody>
        </p:sp>
        <p:cxnSp>
          <p:nvCxnSpPr>
            <p:cNvPr id="35" name="Connector: Curved 34">
              <a:extLst>
                <a:ext uri="{FF2B5EF4-FFF2-40B4-BE49-F238E27FC236}">
                  <a16:creationId xmlns:a16="http://schemas.microsoft.com/office/drawing/2014/main" id="{C66D4C38-F240-494A-9F3E-8E948BADD45A}"/>
                </a:ext>
              </a:extLst>
            </p:cNvPr>
            <p:cNvCxnSpPr>
              <a:stCxn id="32" idx="1"/>
            </p:cNvCxnSpPr>
            <p:nvPr/>
          </p:nvCxnSpPr>
          <p:spPr>
            <a:xfrm rot="10800000" flipV="1">
              <a:off x="1326837" y="5632857"/>
              <a:ext cx="333947" cy="485741"/>
            </a:xfrm>
            <a:prstGeom prst="curved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Image result for space station orbit height">
            <a:extLst>
              <a:ext uri="{FF2B5EF4-FFF2-40B4-BE49-F238E27FC236}">
                <a16:creationId xmlns:a16="http://schemas.microsoft.com/office/drawing/2014/main" id="{397E28E5-1126-4C60-8E2F-FA1DDB600C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093" y="2979727"/>
            <a:ext cx="2028825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ACAD8675-7E01-482E-AA91-4F41F5A39CD4}"/>
              </a:ext>
            </a:extLst>
          </p:cNvPr>
          <p:cNvGrpSpPr/>
          <p:nvPr/>
        </p:nvGrpSpPr>
        <p:grpSpPr>
          <a:xfrm>
            <a:off x="568638" y="4532093"/>
            <a:ext cx="3109340" cy="1065728"/>
            <a:chOff x="730274" y="-487683"/>
            <a:chExt cx="3109340" cy="106572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902F086-2F57-462D-9F0B-C8821F0D80FA}"/>
                </a:ext>
              </a:extLst>
            </p:cNvPr>
            <p:cNvSpPr txBox="1"/>
            <p:nvPr/>
          </p:nvSpPr>
          <p:spPr>
            <a:xfrm>
              <a:off x="982442" y="-487683"/>
              <a:ext cx="28571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Space station 254 miles</a:t>
              </a:r>
            </a:p>
          </p:txBody>
        </p:sp>
        <p:cxnSp>
          <p:nvCxnSpPr>
            <p:cNvPr id="39" name="Connector: Curved 38">
              <a:extLst>
                <a:ext uri="{FF2B5EF4-FFF2-40B4-BE49-F238E27FC236}">
                  <a16:creationId xmlns:a16="http://schemas.microsoft.com/office/drawing/2014/main" id="{B2525653-9F5E-48FF-8A58-7753C94581E8}"/>
                </a:ext>
              </a:extLst>
            </p:cNvPr>
            <p:cNvCxnSpPr>
              <a:cxnSpLocks/>
              <a:stCxn id="36" idx="1"/>
            </p:cNvCxnSpPr>
            <p:nvPr/>
          </p:nvCxnSpPr>
          <p:spPr>
            <a:xfrm rot="10800000" flipV="1">
              <a:off x="730274" y="-303017"/>
              <a:ext cx="252169" cy="881062"/>
            </a:xfrm>
            <a:prstGeom prst="curved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843D09EB-1065-48DC-A1FC-49778D96CBAC}"/>
              </a:ext>
            </a:extLst>
          </p:cNvPr>
          <p:cNvGrpSpPr/>
          <p:nvPr/>
        </p:nvGrpSpPr>
        <p:grpSpPr>
          <a:xfrm>
            <a:off x="1046205" y="4844310"/>
            <a:ext cx="1640963" cy="1274288"/>
            <a:chOff x="1046205" y="4844310"/>
            <a:chExt cx="1640963" cy="1274288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F46B07F-11D8-42B2-BB4A-8E6A0EA4728C}"/>
                </a:ext>
              </a:extLst>
            </p:cNvPr>
            <p:cNvSpPr txBox="1"/>
            <p:nvPr/>
          </p:nvSpPr>
          <p:spPr>
            <a:xfrm>
              <a:off x="1323563" y="4844310"/>
              <a:ext cx="136360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</a:rPr>
                <a:t>Asteroid!!!</a:t>
              </a:r>
            </a:p>
          </p:txBody>
        </p:sp>
        <p:cxnSp>
          <p:nvCxnSpPr>
            <p:cNvPr id="41" name="Connector: Curved 40">
              <a:extLst>
                <a:ext uri="{FF2B5EF4-FFF2-40B4-BE49-F238E27FC236}">
                  <a16:creationId xmlns:a16="http://schemas.microsoft.com/office/drawing/2014/main" id="{B00DCC29-8849-45AC-AEE2-2C232D4CEBED}"/>
                </a:ext>
              </a:extLst>
            </p:cNvPr>
            <p:cNvCxnSpPr>
              <a:stCxn id="40" idx="1"/>
            </p:cNvCxnSpPr>
            <p:nvPr/>
          </p:nvCxnSpPr>
          <p:spPr>
            <a:xfrm rot="10800000" flipV="1">
              <a:off x="1046205" y="5028976"/>
              <a:ext cx="277359" cy="1089622"/>
            </a:xfrm>
            <a:prstGeom prst="curvedConnector2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2C7E062E-6428-49C1-BA84-E84AC1747E2C}"/>
              </a:ext>
            </a:extLst>
          </p:cNvPr>
          <p:cNvSpPr txBox="1"/>
          <p:nvPr/>
        </p:nvSpPr>
        <p:spPr>
          <a:xfrm>
            <a:off x="491148" y="524290"/>
            <a:ext cx="325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 example…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9646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0114DFA-A711-4B58-9960-C2A7B442E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6423" y="670879"/>
            <a:ext cx="4963218" cy="5468113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/>
              <p:nvPr/>
            </p:nvSpPr>
            <p:spPr>
              <a:xfrm>
                <a:off x="493295" y="1130968"/>
                <a:ext cx="2857173" cy="17249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Write an equation for this graph…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24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=4.8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CEE0FD-544E-4EAA-BEE6-BA7CC493B9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3295" y="1130968"/>
                <a:ext cx="2857173" cy="1724959"/>
              </a:xfrm>
              <a:prstGeom prst="rect">
                <a:avLst/>
              </a:prstGeom>
              <a:blipFill>
                <a:blip r:embed="rId6"/>
                <a:stretch>
                  <a:fillRect l="-1919"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9EFE93-48AB-497F-9E08-BB13844058A1}"/>
                  </a:ext>
                </a:extLst>
              </p:cNvPr>
              <p:cNvSpPr txBox="1"/>
              <p:nvPr/>
            </p:nvSpPr>
            <p:spPr>
              <a:xfrm>
                <a:off x="8710863" y="1130968"/>
                <a:ext cx="3296653" cy="47677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How long would it take to hit the earth from that </a:t>
                </a:r>
              </a:p>
              <a:p>
                <a:r>
                  <a:rPr lang="en-US" dirty="0"/>
                  <a:t>CPA (Closest Point of Approach … a Navy term)?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Distance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is 17,200 so</a:t>
                </a:r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=4.8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17200=4.8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dirty="0"/>
              </a:p>
              <a:p>
                <a:endParaRPr lang="en-US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17200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4.8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=3582.3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𝑠𝑒𝑐</m:t>
                      </m:r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  <a:p>
                <a:r>
                  <a:rPr lang="en-US" dirty="0"/>
                  <a:t>…or about 1 hour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99EFE93-48AB-497F-9E08-BB1384405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0863" y="1130968"/>
                <a:ext cx="3296653" cy="4767715"/>
              </a:xfrm>
              <a:prstGeom prst="rect">
                <a:avLst/>
              </a:prstGeom>
              <a:blipFill>
                <a:blip r:embed="rId7"/>
                <a:stretch>
                  <a:fillRect l="-1664" t="-767" r="-11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547CC83D-5510-4229-B3C4-E799E0381847}"/>
              </a:ext>
            </a:extLst>
          </p:cNvPr>
          <p:cNvSpPr txBox="1"/>
          <p:nvPr/>
        </p:nvSpPr>
        <p:spPr>
          <a:xfrm>
            <a:off x="491148" y="524290"/>
            <a:ext cx="3258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Fun example…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5586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9|30.6|7.4|82.8|49.5|10.3|55.9|21.7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|11.7|11.9|2.6|7.7|5.3|17.3|12|8.4|29.8|7.4|9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9.6|46.4|7|4.7|64.1|18.7|11.4|15.6|0.6|4.7|6.8|15.6|5.8|26.1|2.2|1.8|27.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0.5|3.7|1.3|2|0.6|4.4|14.5|7.6|14.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6|5.1|4.7|12.4|4.4|1.5|8.6|7.7|11|0.7|8.1|2.1|23.7|15.6|0.8|62.1|1|5.7|0.9|7.8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1|6.8|13.8|4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5|2.6|8.3|42.6|27.9|7.8|2.8|2.3|16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6|12.9|6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1|0.8|27.2|0.7|6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.1|12.5|3|31.3|1.1|1.5|21.3|9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16.9|1.2|62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2|5.8|1.6|0.8|15.6|8|20.3|21.9|14.4|11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6|10|14.1|31.3|0.7|0.9|2.6|4.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|0.9|9|4.9|10.2|4.6|83.9|7.6|3.5|9.8|0.6|4.5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1804</TotalTime>
  <Words>1422</Words>
  <Application>Microsoft Office PowerPoint</Application>
  <PresentationFormat>Widescreen</PresentationFormat>
  <Paragraphs>280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Century Gothic</vt:lpstr>
      <vt:lpstr>Garamond</vt:lpstr>
      <vt:lpstr>Times New Roman</vt:lpstr>
      <vt:lpstr>Savon</vt:lpstr>
      <vt:lpstr>Modeling with linear Functions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notation</dc:title>
  <dc:creator>Zebrack-Smith, Lori</dc:creator>
  <cp:lastModifiedBy>Thompson, Mikel</cp:lastModifiedBy>
  <cp:revision>57</cp:revision>
  <dcterms:created xsi:type="dcterms:W3CDTF">2018-08-27T19:42:26Z</dcterms:created>
  <dcterms:modified xsi:type="dcterms:W3CDTF">2020-09-12T20:24:30Z</dcterms:modified>
</cp:coreProperties>
</file>